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4" r:id="rId5"/>
    <p:sldId id="262" r:id="rId6"/>
    <p:sldId id="263" r:id="rId7"/>
    <p:sldId id="265" r:id="rId8"/>
  </p:sldIdLst>
  <p:sldSz cx="14630400" cy="8229600"/>
  <p:notesSz cx="8229600" cy="14630400"/>
  <p:embeddedFontLs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Lato Light" panose="020F0502020204030203" pitchFamily="34" charset="0"/>
      <p:regular r:id="rId14"/>
      <p:bold r:id="rId15"/>
      <p:italic r:id="rId16"/>
      <p:boldItalic r:id="rId17"/>
    </p:embeddedFont>
    <p:embeddedFont>
      <p:font typeface="Neue Haas Grotesk Text Pro" panose="020B0504020202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gqH7HRO7wMqbiHaIFNpXlHrMDg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176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customschemas.google.com/relationships/presentationmetadata" Target="meta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71850" y="1097275"/>
            <a:ext cx="5486650" cy="5486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" name="Google Shape;64;p3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3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>
              <a:buNone/>
            </a:pPr>
            <a:r>
              <a:rPr lang="es-ES"/>
              <a:t>Origen de imagen: biblioteca de contenido de Microsoft 365
El modelo relacional organiza los datos en tablas o relaciones, facilitando la administración y manipulación eficiente de la información. Utiliza claves primarias y foráneas para establecer vínculos entre las tablas. Este modelo permite consultas complejas y asegura la integridad de los datos mediante reglas y restricciones.</a:t>
            </a:r>
          </a:p>
        </p:txBody>
      </p:sp>
    </p:spTree>
    <p:extLst>
      <p:ext uri="{BB962C8B-B14F-4D97-AF65-F5344CB8AC3E}">
        <p14:creationId xmlns:p14="http://schemas.microsoft.com/office/powerpoint/2010/main" val="4293705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0"/>
            <a:ext cx="3000000" cy="3000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7" name="Google Shape;137;p7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7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166813" y="0"/>
            <a:ext cx="533400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2" name="Google Shape;152;p8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8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0">
              <a:buNone/>
            </a:pPr>
            <a:r>
              <a:rPr lang="es-ES"/>
              <a:t>Origen de imagen: biblioteca de contenido de Microsoft 365
La presentación DEMO destaca las características principales del producto o servicio. Permite mostrar el funcionamiento en tiempo real, facilitando la comprensión de sus ventajas. Además, crea una oportunidad para resolver dudas de los asistentes y recibir retroalimentación inmediata.</a:t>
            </a:r>
          </a:p>
        </p:txBody>
      </p:sp>
    </p:spTree>
    <p:extLst>
      <p:ext uri="{BB962C8B-B14F-4D97-AF65-F5344CB8AC3E}">
        <p14:creationId xmlns:p14="http://schemas.microsoft.com/office/powerpoint/2010/main" val="3654550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10;p11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Google Shape;14;p1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" name="Google Shape;18;p13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" name="Google Shape;22;p14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Google Shape;26;p15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" name="Google Shape;30;p16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17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" name="Google Shape;38;p18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"/>
          <p:cNvSpPr/>
          <p:nvPr/>
        </p:nvSpPr>
        <p:spPr>
          <a:xfrm>
            <a:off x="793790" y="1849201"/>
            <a:ext cx="75276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4450"/>
              <a:buFont typeface="Lato"/>
              <a:buNone/>
            </a:pPr>
            <a:r>
              <a:rPr lang="en-US" sz="4450" b="1" i="0" u="none" strike="noStrike" cap="none" dirty="0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Base de Datos para Bootcamp</a:t>
            </a:r>
            <a:endParaRPr sz="44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"/>
          <p:cNvSpPr/>
          <p:nvPr/>
        </p:nvSpPr>
        <p:spPr>
          <a:xfrm>
            <a:off x="793790" y="4276368"/>
            <a:ext cx="7556400" cy="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Un proyecto completo de diseño e implementación de base de datos relacional en PostgreSQL</a:t>
            </a: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" name="Google Shape;47;p1"/>
          <p:cNvPicPr preferRelativeResize="0"/>
          <p:nvPr/>
        </p:nvPicPr>
        <p:blipFill rotWithShape="1">
          <a:blip r:embed="rId4">
            <a:alphaModFix/>
          </a:blip>
          <a:srcRect l="6781" r="10614"/>
          <a:stretch/>
        </p:blipFill>
        <p:spPr>
          <a:xfrm>
            <a:off x="9144000" y="0"/>
            <a:ext cx="5486401" cy="8302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"/>
          <p:cNvSpPr/>
          <p:nvPr/>
        </p:nvSpPr>
        <p:spPr>
          <a:xfrm>
            <a:off x="793790" y="2145863"/>
            <a:ext cx="5623084" cy="566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550"/>
              <a:buFont typeface="Lato"/>
              <a:buNone/>
            </a:pPr>
            <a:r>
              <a:rPr lang="en-US" sz="3550" b="1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Visión General del Proyecto</a:t>
            </a:r>
            <a:endParaRPr sz="3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793790" y="32798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200"/>
              <a:buFont typeface="Lato"/>
              <a:buNone/>
            </a:pPr>
            <a:r>
              <a:rPr lang="en-US" sz="2200" b="1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Objetivo Principal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793790" y="3860959"/>
            <a:ext cx="6244709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Desarrollar una base de datos robusta y escalable para gestionar todas las operaciones de un bootcamp educativo, desde la matrícula de alumnos hasta la evaluación de proyectos.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/>
          <p:nvPr/>
        </p:nvSpPr>
        <p:spPr>
          <a:xfrm>
            <a:off x="786170" y="5198600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sistema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permite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gestionar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múltiples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campus,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modalidades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de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estudio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y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ediciones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simultáneas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7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7599521" y="32798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2200"/>
              <a:buFont typeface="Lato"/>
              <a:buNone/>
            </a:pPr>
            <a:r>
              <a:rPr lang="en-US" sz="2200" b="1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Tecnologías Utilizadas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7599521" y="386095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Char char="•"/>
            </a:pPr>
            <a:r>
              <a:rPr lang="en-US" sz="175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PostgreSQL como sistema gestor de base de datos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"/>
          <p:cNvSpPr/>
          <p:nvPr/>
        </p:nvSpPr>
        <p:spPr>
          <a:xfrm>
            <a:off x="7599521" y="4303157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Char char="•"/>
            </a:pPr>
            <a:r>
              <a:rPr lang="en-US" sz="175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Modelo relacional normalizado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2"/>
          <p:cNvSpPr/>
          <p:nvPr/>
        </p:nvSpPr>
        <p:spPr>
          <a:xfrm>
            <a:off x="7599521" y="4745355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Char char="•"/>
            </a:pPr>
            <a:r>
              <a:rPr lang="en-US" sz="175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Claves primarias autoincrementales (SERIAL)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7599521" y="5187553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Char char="•"/>
            </a:pPr>
            <a:r>
              <a:rPr lang="en-US" sz="175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Integridad referencial mediante FOREIGN KEY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"/>
          <p:cNvSpPr/>
          <p:nvPr/>
        </p:nvSpPr>
        <p:spPr>
          <a:xfrm>
            <a:off x="793790" y="1393984"/>
            <a:ext cx="4536519" cy="566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550"/>
              <a:buFont typeface="Lato"/>
              <a:buNone/>
            </a:pPr>
            <a:r>
              <a:rPr lang="en-US" sz="3550" b="1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Fases del Desarrollo</a:t>
            </a:r>
            <a:endParaRPr sz="3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3"/>
          <p:cNvSpPr/>
          <p:nvPr/>
        </p:nvSpPr>
        <p:spPr>
          <a:xfrm>
            <a:off x="793790" y="2414588"/>
            <a:ext cx="226814" cy="28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 Light"/>
              <a:buNone/>
            </a:pPr>
            <a:r>
              <a:rPr lang="en-US" sz="1750">
                <a:solidFill>
                  <a:srgbClr val="4A4A45"/>
                </a:solidFill>
                <a:latin typeface="Lato Light"/>
                <a:ea typeface="Lato Light"/>
                <a:cs typeface="Lato Light"/>
                <a:sym typeface="Lato Light"/>
              </a:rPr>
              <a:t>01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3"/>
          <p:cNvSpPr/>
          <p:nvPr/>
        </p:nvSpPr>
        <p:spPr>
          <a:xfrm>
            <a:off x="793790" y="2769632"/>
            <a:ext cx="4196358" cy="30480"/>
          </a:xfrm>
          <a:prstGeom prst="rect">
            <a:avLst/>
          </a:prstGeom>
          <a:solidFill>
            <a:srgbClr val="28282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3"/>
          <p:cNvSpPr/>
          <p:nvPr/>
        </p:nvSpPr>
        <p:spPr>
          <a:xfrm>
            <a:off x="793790" y="307516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Modelo </a:t>
            </a:r>
            <a:r>
              <a:rPr lang="en-US" sz="2200" b="1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Relacional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3"/>
          <p:cNvSpPr/>
          <p:nvPr/>
        </p:nvSpPr>
        <p:spPr>
          <a:xfrm>
            <a:off x="793790" y="3434358"/>
            <a:ext cx="4196358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Definición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de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entidades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principales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y sus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relaciones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alumnos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profesores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materias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proyectos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y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ediciones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7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3"/>
          <p:cNvSpPr/>
          <p:nvPr/>
        </p:nvSpPr>
        <p:spPr>
          <a:xfrm>
            <a:off x="5216962" y="2414588"/>
            <a:ext cx="226814" cy="28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 Light"/>
              <a:buNone/>
            </a:pPr>
            <a:r>
              <a:rPr lang="en-US" sz="1750">
                <a:solidFill>
                  <a:srgbClr val="4A4A45"/>
                </a:solidFill>
                <a:latin typeface="Lato Light"/>
                <a:ea typeface="Lato Light"/>
                <a:cs typeface="Lato Light"/>
                <a:sym typeface="Lato Light"/>
              </a:rPr>
              <a:t>02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3"/>
          <p:cNvSpPr/>
          <p:nvPr/>
        </p:nvSpPr>
        <p:spPr>
          <a:xfrm>
            <a:off x="5216962" y="2769632"/>
            <a:ext cx="4196358" cy="30480"/>
          </a:xfrm>
          <a:prstGeom prst="rect">
            <a:avLst/>
          </a:prstGeom>
          <a:solidFill>
            <a:srgbClr val="28282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5216961" y="3113366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Modelo </a:t>
            </a:r>
            <a:r>
              <a:rPr lang="en-US" sz="2200" b="1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Lógico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5216962" y="3434358"/>
            <a:ext cx="4196358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Traducción del modelo conceptual a tablas con atributos específicos, tipos de datos y restricciones de integridad.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9640133" y="2414588"/>
            <a:ext cx="226814" cy="28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 Light"/>
              <a:buNone/>
            </a:pPr>
            <a:r>
              <a:rPr lang="en-US" sz="1750">
                <a:solidFill>
                  <a:srgbClr val="4A4A45"/>
                </a:solidFill>
                <a:latin typeface="Lato Light"/>
                <a:ea typeface="Lato Light"/>
                <a:cs typeface="Lato Light"/>
                <a:sym typeface="Lato Light"/>
              </a:rPr>
              <a:t>03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9640133" y="2769632"/>
            <a:ext cx="4196358" cy="30480"/>
          </a:xfrm>
          <a:prstGeom prst="rect">
            <a:avLst/>
          </a:prstGeom>
          <a:solidFill>
            <a:srgbClr val="28282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9640132" y="309562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Implementación</a:t>
            </a:r>
            <a:r>
              <a:rPr lang="en-US" sz="2200" b="1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SQL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9640133" y="3434358"/>
            <a:ext cx="4196358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Creación de tablas mediante sentencias CREATE TABLE con todas las claves y restricciones necesarias.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793790" y="4919901"/>
            <a:ext cx="226814" cy="28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 Light"/>
              <a:buNone/>
            </a:pPr>
            <a:r>
              <a:rPr lang="en-US" sz="1750" dirty="0">
                <a:solidFill>
                  <a:srgbClr val="4A4A45"/>
                </a:solidFill>
                <a:latin typeface="Lato Light"/>
                <a:ea typeface="Lato Light"/>
                <a:cs typeface="Lato Light"/>
                <a:sym typeface="Lato Light"/>
              </a:rPr>
              <a:t>04</a:t>
            </a:r>
            <a:endParaRPr sz="17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793790" y="5274945"/>
            <a:ext cx="6407944" cy="30480"/>
          </a:xfrm>
          <a:prstGeom prst="rect">
            <a:avLst/>
          </a:prstGeom>
          <a:solidFill>
            <a:srgbClr val="28282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793790" y="560093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Carga de Datos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793790" y="5939671"/>
            <a:ext cx="6407944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Inserción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de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datos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de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prueba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mediante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sentencias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INSERT para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validar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funcionamiento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del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sistema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7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7428548" y="4919901"/>
            <a:ext cx="226814" cy="28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 Light"/>
              <a:buNone/>
            </a:pPr>
            <a:r>
              <a:rPr lang="en-US" sz="1750">
                <a:solidFill>
                  <a:srgbClr val="4A4A45"/>
                </a:solidFill>
                <a:latin typeface="Lato Light"/>
                <a:ea typeface="Lato Light"/>
                <a:cs typeface="Lato Light"/>
                <a:sym typeface="Lato Light"/>
              </a:rPr>
              <a:t>05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7428548" y="5274945"/>
            <a:ext cx="6407944" cy="30480"/>
          </a:xfrm>
          <a:prstGeom prst="rect">
            <a:avLst/>
          </a:prstGeom>
          <a:solidFill>
            <a:srgbClr val="28282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7428548" y="560202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Conexión</a:t>
            </a:r>
            <a:r>
              <a:rPr lang="en-US" sz="2200" b="1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PostgreSQL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3"/>
          <p:cNvSpPr/>
          <p:nvPr/>
        </p:nvSpPr>
        <p:spPr>
          <a:xfrm>
            <a:off x="7428548" y="5939671"/>
            <a:ext cx="6407944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Configuración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y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conexión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exitosa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con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el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servidor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PostgreSQL para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operaciones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en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producción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7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38C80F8-B12C-492F-B2EB-740A0768B22C}"/>
              </a:ext>
            </a:extLst>
          </p:cNvPr>
          <p:cNvSpPr txBox="1"/>
          <p:nvPr/>
        </p:nvSpPr>
        <p:spPr>
          <a:xfrm>
            <a:off x="768096" y="2489235"/>
            <a:ext cx="3302824" cy="325113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1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Modelo Entidad Relacion</a:t>
            </a:r>
            <a:endParaRPr lang="en-US" sz="31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" name="Imagen 7" descr="Diagrama&#10;&#10;El contenido generado por IA puede ser incorrecto.">
            <a:extLst>
              <a:ext uri="{FF2B5EF4-FFF2-40B4-BE49-F238E27FC236}">
                <a16:creationId xmlns:a16="http://schemas.microsoft.com/office/drawing/2014/main" id="{F1A9A300-AA5C-8F87-4FF3-07CD45B0F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948" y="503583"/>
            <a:ext cx="9422294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96607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793790" y="2208252"/>
            <a:ext cx="7278886" cy="566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550"/>
              <a:buFont typeface="Lato"/>
              <a:buNone/>
            </a:pPr>
            <a:r>
              <a:rPr lang="en-US" sz="3550" b="1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Características Técnicas Destacadas</a:t>
            </a:r>
            <a:endParaRPr sz="35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790" y="3228856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7"/>
          <p:cNvSpPr/>
          <p:nvPr/>
        </p:nvSpPr>
        <p:spPr>
          <a:xfrm>
            <a:off x="793790" y="4079319"/>
            <a:ext cx="3321129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Claves Autoincrementales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7"/>
          <p:cNvSpPr/>
          <p:nvPr/>
        </p:nvSpPr>
        <p:spPr>
          <a:xfrm>
            <a:off x="793790" y="4569738"/>
            <a:ext cx="4158615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Uso de SERIAL PRIMARY KEY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en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todas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las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tablas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principales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para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generar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identificadores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únicos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automáticamente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sin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intervención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manual.</a:t>
            </a:r>
            <a:endParaRPr sz="17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35893" y="3228856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7"/>
          <p:cNvSpPr/>
          <p:nvPr/>
        </p:nvSpPr>
        <p:spPr>
          <a:xfrm>
            <a:off x="5235893" y="407931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Integridad Referencial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7"/>
          <p:cNvSpPr/>
          <p:nvPr/>
        </p:nvSpPr>
        <p:spPr>
          <a:xfrm>
            <a:off x="5235893" y="4569738"/>
            <a:ext cx="4158615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Implementación exhaustiva de FOREIGN KEY para mantener la consistencia entre tablas relacionadas y prevenir datos huérfanos.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p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677995" y="3228856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7"/>
          <p:cNvSpPr/>
          <p:nvPr/>
        </p:nvSpPr>
        <p:spPr>
          <a:xfrm>
            <a:off x="9677995" y="4079319"/>
            <a:ext cx="2884884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Restricciones de Datos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7"/>
          <p:cNvSpPr/>
          <p:nvPr/>
        </p:nvSpPr>
        <p:spPr>
          <a:xfrm>
            <a:off x="9677995" y="4569738"/>
            <a:ext cx="4158615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Uso estratégico de VARCHAR con límites específicos y tipos de datos apropiados (DATE, BOOLEAN, INT) según las necesidades de cada campo.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8"/>
          <p:cNvSpPr/>
          <p:nvPr/>
        </p:nvSpPr>
        <p:spPr>
          <a:xfrm>
            <a:off x="6280190" y="789265"/>
            <a:ext cx="4536519" cy="566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282824"/>
              </a:buClr>
              <a:buSzPts val="3550"/>
              <a:buFont typeface="Lato"/>
              <a:buNone/>
            </a:pPr>
            <a:r>
              <a:rPr lang="en-US" sz="3550" b="1" dirty="0" err="1">
                <a:solidFill>
                  <a:srgbClr val="282824"/>
                </a:solidFill>
                <a:latin typeface="Lato"/>
                <a:ea typeface="Lato"/>
                <a:cs typeface="Lato"/>
                <a:sym typeface="Lato"/>
              </a:rPr>
              <a:t>Resultados</a:t>
            </a:r>
            <a:endParaRPr sz="35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8"/>
          <p:cNvSpPr/>
          <p:nvPr/>
        </p:nvSpPr>
        <p:spPr>
          <a:xfrm>
            <a:off x="6280190" y="1696403"/>
            <a:ext cx="7556421" cy="2940010"/>
          </a:xfrm>
          <a:prstGeom prst="roundRect">
            <a:avLst>
              <a:gd name="adj" fmla="val 1157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8"/>
          <p:cNvSpPr/>
          <p:nvPr/>
        </p:nvSpPr>
        <p:spPr>
          <a:xfrm>
            <a:off x="6507004" y="192321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8282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9" name="Google Shape;159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94170" y="2110264"/>
            <a:ext cx="306110" cy="30611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8"/>
          <p:cNvSpPr/>
          <p:nvPr/>
        </p:nvSpPr>
        <p:spPr>
          <a:xfrm>
            <a:off x="6507004" y="2830473"/>
            <a:ext cx="3124319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Base de Datos </a:t>
            </a:r>
            <a:r>
              <a:rPr lang="en-US" sz="2200" b="1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Operativa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8"/>
          <p:cNvSpPr/>
          <p:nvPr/>
        </p:nvSpPr>
        <p:spPr>
          <a:xfrm>
            <a:off x="6507004" y="3320891"/>
            <a:ext cx="7102793" cy="108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Sistema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completamente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funcional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en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PostgreSQL con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todas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las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tablas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creadas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relaciones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establecidas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y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datos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de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prueba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cargados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satisfactoriamente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7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8"/>
          <p:cNvSpPr/>
          <p:nvPr/>
        </p:nvSpPr>
        <p:spPr>
          <a:xfrm>
            <a:off x="6280190" y="4863227"/>
            <a:ext cx="7556421" cy="2577108"/>
          </a:xfrm>
          <a:prstGeom prst="roundRect">
            <a:avLst>
              <a:gd name="adj" fmla="val 132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8"/>
          <p:cNvSpPr/>
          <p:nvPr/>
        </p:nvSpPr>
        <p:spPr>
          <a:xfrm>
            <a:off x="6507004" y="509004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8282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4" name="Google Shape;164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694170" y="5277088"/>
            <a:ext cx="306110" cy="30611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8"/>
          <p:cNvSpPr/>
          <p:nvPr/>
        </p:nvSpPr>
        <p:spPr>
          <a:xfrm>
            <a:off x="6507004" y="5997297"/>
            <a:ext cx="3264813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2200"/>
              <a:buFont typeface="Lato"/>
              <a:buNone/>
            </a:pPr>
            <a:r>
              <a:rPr lang="en-US" sz="2200" b="1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Escalabilidad</a:t>
            </a:r>
            <a:r>
              <a:rPr lang="en-US" sz="2200" b="1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200" b="1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Garantizada</a:t>
            </a:r>
            <a:endParaRPr sz="2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6507004" y="6487716"/>
            <a:ext cx="7102793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A4A45"/>
              </a:buClr>
              <a:buSzPts val="1750"/>
              <a:buFont typeface="Lato"/>
              <a:buNone/>
            </a:pP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Diseño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normalizado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que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permite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añadir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nuevas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funcionalidades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: control de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asistencias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calificaciones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detalladas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o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módulos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 de </a:t>
            </a:r>
            <a:r>
              <a:rPr lang="en-US" sz="1750" dirty="0" err="1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comunicación</a:t>
            </a:r>
            <a:r>
              <a:rPr lang="en-US" sz="1750" dirty="0">
                <a:solidFill>
                  <a:srgbClr val="4A4A45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75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DD1D22E-5996-E45B-92B2-659F701A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F0DD78A-1BD6-44AB-931F-018BB1F01A20}"/>
              </a:ext>
            </a:extLst>
          </p:cNvPr>
          <p:cNvSpPr txBox="1"/>
          <p:nvPr/>
        </p:nvSpPr>
        <p:spPr>
          <a:xfrm>
            <a:off x="737614" y="658366"/>
            <a:ext cx="4773168" cy="686356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DEMO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3574CBE-766E-E2E9-7940-9C5B744CFBF7}"/>
              </a:ext>
            </a:extLst>
          </p:cNvPr>
          <p:cNvSpPr txBox="1"/>
          <p:nvPr/>
        </p:nvSpPr>
        <p:spPr>
          <a:xfrm>
            <a:off x="1046922" y="1802295"/>
            <a:ext cx="87199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200" b="1" dirty="0">
                <a:solidFill>
                  <a:srgbClr val="4A4A45"/>
                </a:solidFill>
                <a:latin typeface="Lato"/>
                <a:ea typeface="Lato"/>
                <a:cs typeface="Lato"/>
              </a:rPr>
              <a:t>CONSULTAS PROPUESTAS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8423170-94A1-8821-D124-87E69F4825F0}"/>
              </a:ext>
            </a:extLst>
          </p:cNvPr>
          <p:cNvSpPr txBox="1"/>
          <p:nvPr/>
        </p:nvSpPr>
        <p:spPr>
          <a:xfrm>
            <a:off x="1192696" y="2743200"/>
            <a:ext cx="975360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1.-¿Cuántos alumnos hay en cada materia?</a:t>
            </a:r>
          </a:p>
          <a:p>
            <a:endParaRPr lang="es-ES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s-E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2.-¿Cuántos alumnos de Data </a:t>
            </a:r>
            <a:r>
              <a:rPr lang="es-E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Science</a:t>
            </a:r>
            <a:r>
              <a:rPr lang="es-E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hay en el campus de Madrid?</a:t>
            </a:r>
          </a:p>
          <a:p>
            <a:endParaRPr lang="es-ES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s-E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3.-¿El alumno Luis Miguel </a:t>
            </a:r>
            <a:r>
              <a:rPr lang="es-E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Galvez</a:t>
            </a:r>
            <a:r>
              <a:rPr lang="es-E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en qué materias ha resultado apto?</a:t>
            </a:r>
          </a:p>
          <a:p>
            <a:endParaRPr lang="es-ES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s-E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4.-¿Qué proyecto tiene más no apto?</a:t>
            </a:r>
          </a:p>
          <a:p>
            <a:endParaRPr lang="es-ES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s-ES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E0B205A-D72B-467A-A1C3-23DFFC2D0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4352" y="899152"/>
            <a:ext cx="5289613" cy="528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09783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480</Words>
  <Application>Microsoft Office PowerPoint</Application>
  <PresentationFormat>Personalizado</PresentationFormat>
  <Paragraphs>56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Lato</vt:lpstr>
      <vt:lpstr>Neue Haas Grotesk Text Pro</vt:lpstr>
      <vt:lpstr>Lato Light</vt:lpstr>
      <vt:lpstr>Calibri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Melika Dezfoli</dc:creator>
  <cp:lastModifiedBy>Melika Dezfoli</cp:lastModifiedBy>
  <cp:revision>3</cp:revision>
  <dcterms:created xsi:type="dcterms:W3CDTF">2025-11-20T15:50:23Z</dcterms:created>
  <dcterms:modified xsi:type="dcterms:W3CDTF">2025-11-20T21:24:53Z</dcterms:modified>
</cp:coreProperties>
</file>